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Robo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44A11CD-4083-482E-AB19-E902A8B4BC3D}">
  <a:tblStyle styleId="{944A11CD-4083-482E-AB19-E902A8B4BC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DA5798CA-5684-463B-A6E4-0406EDE4154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italic.fntdata"/><Relationship Id="rId10" Type="http://schemas.openxmlformats.org/officeDocument/2006/relationships/slide" Target="slides/slide4.xml"/><Relationship Id="rId32" Type="http://schemas.openxmlformats.org/officeDocument/2006/relationships/font" Target="fonts/Raleway-bold.fntdata"/><Relationship Id="rId13" Type="http://schemas.openxmlformats.org/officeDocument/2006/relationships/slide" Target="slides/slide7.xml"/><Relationship Id="rId35" Type="http://schemas.openxmlformats.org/officeDocument/2006/relationships/font" Target="fonts/Roboto-regular.fntdata"/><Relationship Id="rId12" Type="http://schemas.openxmlformats.org/officeDocument/2006/relationships/slide" Target="slides/slide6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9.xml"/><Relationship Id="rId37" Type="http://schemas.openxmlformats.org/officeDocument/2006/relationships/font" Target="fonts/Roboto-italic.fntdata"/><Relationship Id="rId14" Type="http://schemas.openxmlformats.org/officeDocument/2006/relationships/slide" Target="slides/slide8.xml"/><Relationship Id="rId36" Type="http://schemas.openxmlformats.org/officeDocument/2006/relationships/font" Target="fonts/Robot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8.jpg>
</file>

<file path=ppt/media/image19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1f93aa5fc1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1f93aa5fc1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f93aa5fc1_3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f93aa5fc1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f93aa5fc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f93aa5fc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e9f74de5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1e9f74de5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e9f74de5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e9f74de5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1e9f74de5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1e9f74de5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1e9f74de5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1e9f74de5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f93aa5fc1_3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1f93aa5fc1_3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1e9f74de51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1e9f74de51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1e9f74de51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1e9f74de5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1e9f74de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1e9f74de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1e9f74de5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1e9f74de5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1e9f74de5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1e9f74de5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1e9f74de5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1e9f74de5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1e9f74de5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1e9f74de5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1f93aa5fc1_3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1f93aa5fc1_3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f93aa5fc1_3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f93aa5fc1_3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e9f74de51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e9f74de51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1e9f74de51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1e9f74de5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1e9f74de5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1e9f74de5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f93aa5fc1_3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1f93aa5fc1_3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1e9f74de5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1e9f74de5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1e9f74de5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1e9f74de5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jpg"/><Relationship Id="rId4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11" Type="http://schemas.openxmlformats.org/officeDocument/2006/relationships/image" Target="../media/image11.png"/><Relationship Id="rId10" Type="http://schemas.openxmlformats.org/officeDocument/2006/relationships/image" Target="../media/image6.png"/><Relationship Id="rId12" Type="http://schemas.openxmlformats.org/officeDocument/2006/relationships/image" Target="../media/image14.jpg"/><Relationship Id="rId9" Type="http://schemas.openxmlformats.org/officeDocument/2006/relationships/image" Target="../media/image16.png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image" Target="../media/image7.png"/><Relationship Id="rId8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jpg"/><Relationship Id="rId4" Type="http://schemas.openxmlformats.org/officeDocument/2006/relationships/image" Target="../media/image1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lXVVjOE9sOh57F46LHES1bZ0Fvk9BN4o/view" TargetMode="External"/><Relationship Id="rId4" Type="http://schemas.openxmlformats.org/officeDocument/2006/relationships/image" Target="../media/image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onlinelibrary.wiley.com/doi/full/10.1002/rob.22186" TargetMode="External"/><Relationship Id="rId4" Type="http://schemas.openxmlformats.org/officeDocument/2006/relationships/hyperlink" Target="https://pmc.ncbi.nlm.nih.gov/articles/PMC9589936/" TargetMode="External"/><Relationship Id="rId9" Type="http://schemas.openxmlformats.org/officeDocument/2006/relationships/hyperlink" Target="https://www.cdc.gov/ncbddd/disabilityandhealth/infographic-disability-impacts-all.html" TargetMode="External"/><Relationship Id="rId5" Type="http://schemas.openxmlformats.org/officeDocument/2006/relationships/hyperlink" Target="https://acrome.net/post/what-are-hexapod-robots-used-for" TargetMode="External"/><Relationship Id="rId6" Type="http://schemas.openxmlformats.org/officeDocument/2006/relationships/hyperlink" Target="https://www.popsci.com/intels-ceo-unleashes-gesture-controlled-spiderbots/" TargetMode="External"/><Relationship Id="rId7" Type="http://schemas.openxmlformats.org/officeDocument/2006/relationships/hyperlink" Target="https://www.thingiverse.com/thing:1021540#google_vignette" TargetMode="External"/><Relationship Id="rId8" Type="http://schemas.openxmlformats.org/officeDocument/2006/relationships/hyperlink" Target="https://www.grandviewresearch.com/industry-analysis/personal-mobility-devices-market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grandviewresearch.com/horizon/outlook/personal-mobility-devices-market-size/global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SPIDER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Gesture Controlled Hexapod</a:t>
            </a:r>
            <a:endParaRPr b="1" sz="4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Archit Sharma, Sai Pranay, Samyu Kamtam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Mathematics for BS2</a:t>
            </a:r>
            <a:endParaRPr sz="2500"/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465"/>
              <a:t>Servo control</a:t>
            </a:r>
            <a:endParaRPr sz="146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6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6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6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6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6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465"/>
              <a:t>Speed control:</a:t>
            </a:r>
            <a:endParaRPr sz="146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465"/>
              <a:t>	If speed*direction = 0 then θ = θ + speed</a:t>
            </a:r>
            <a:endParaRPr sz="146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lang="en" sz="1465"/>
              <a:t>	If speed*direction = 1 then θ = θ - speed</a:t>
            </a:r>
            <a:endParaRPr sz="1465"/>
          </a:p>
        </p:txBody>
      </p:sp>
      <p:graphicFrame>
        <p:nvGraphicFramePr>
          <p:cNvPr id="141" name="Google Shape;141;p22"/>
          <p:cNvGraphicFramePr/>
          <p:nvPr/>
        </p:nvGraphicFramePr>
        <p:xfrm>
          <a:off x="405500" y="1658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{944A11CD-4083-482E-AB19-E902A8B4BC3D}</a:tableStyleId>
              </a:tblPr>
              <a:tblGrid>
                <a:gridCol w="1168150"/>
                <a:gridCol w="1168150"/>
                <a:gridCol w="1168150"/>
              </a:tblGrid>
              <a:tr h="299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Min value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Max value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</a:tr>
              <a:tr h="299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θ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-90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90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</a:tr>
              <a:tr h="299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θn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15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</a:tr>
              <a:tr h="299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PWM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500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2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1000</a:t>
                      </a:r>
                      <a:endParaRPr sz="1600">
                        <a:solidFill>
                          <a:schemeClr val="lt2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4811650" y="12860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Squats: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If θ = θmin or θmax then reverse speed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Initialise all legs in same direction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Swagger: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/>
              <a:t>If θ = θmin or θmax then reverse speed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/>
              <a:t>Initialise legs in opposite direction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Sequences of Hexapod movement - Squats</a:t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31299"/>
          <a:stretch/>
        </p:blipFill>
        <p:spPr>
          <a:xfrm>
            <a:off x="1058878" y="1068425"/>
            <a:ext cx="7026248" cy="36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/>
          <p:nvPr/>
        </p:nvSpPr>
        <p:spPr>
          <a:xfrm>
            <a:off x="5743300" y="1572100"/>
            <a:ext cx="867600" cy="23388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0" name="Google Shape;150;p23"/>
          <p:cNvSpPr txBox="1"/>
          <p:nvPr/>
        </p:nvSpPr>
        <p:spPr>
          <a:xfrm rot="-5400000">
            <a:off x="5604250" y="2578900"/>
            <a:ext cx="11457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Up/Down</a:t>
            </a:r>
            <a:endParaRPr sz="18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Sequences of Hexapod movement-Swagger</a:t>
            </a:r>
            <a:endParaRPr/>
          </a:p>
        </p:txBody>
      </p:sp>
      <p:pic>
        <p:nvPicPr>
          <p:cNvPr id="156" name="Google Shape;156;p24"/>
          <p:cNvPicPr preferRelativeResize="0"/>
          <p:nvPr/>
        </p:nvPicPr>
        <p:blipFill rotWithShape="1">
          <a:blip r:embed="rId3">
            <a:alphaModFix/>
          </a:blip>
          <a:srcRect b="0" l="0" r="0" t="31299"/>
          <a:stretch/>
        </p:blipFill>
        <p:spPr>
          <a:xfrm>
            <a:off x="1058878" y="1068425"/>
            <a:ext cx="7026248" cy="36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/>
          <p:nvPr/>
        </p:nvSpPr>
        <p:spPr>
          <a:xfrm rot="-2455162">
            <a:off x="1904911" y="1889107"/>
            <a:ext cx="867486" cy="2338525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8" name="Google Shape;158;p24"/>
          <p:cNvSpPr txBox="1"/>
          <p:nvPr/>
        </p:nvSpPr>
        <p:spPr>
          <a:xfrm rot="3003368">
            <a:off x="1765864" y="2895674"/>
            <a:ext cx="1145729" cy="3251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Left Tilt</a:t>
            </a:r>
            <a:endParaRPr sz="18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9" name="Google Shape;159;p24"/>
          <p:cNvSpPr/>
          <p:nvPr/>
        </p:nvSpPr>
        <p:spPr>
          <a:xfrm rot="1831730">
            <a:off x="5329955" y="1903783"/>
            <a:ext cx="867568" cy="233886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0" name="Google Shape;160;p24"/>
          <p:cNvSpPr txBox="1"/>
          <p:nvPr/>
        </p:nvSpPr>
        <p:spPr>
          <a:xfrm rot="-3567959">
            <a:off x="5190877" y="2910632"/>
            <a:ext cx="1145557" cy="3253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Right Tilt</a:t>
            </a:r>
            <a:endParaRPr sz="18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311700" y="34307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Sensors, Actuators and Design </a:t>
            </a:r>
            <a:endParaRPr/>
          </a:p>
        </p:txBody>
      </p:sp>
      <p:sp>
        <p:nvSpPr>
          <p:cNvPr id="166" name="Google Shape;166;p25"/>
          <p:cNvSpPr txBox="1"/>
          <p:nvPr>
            <p:ph idx="1" type="body"/>
          </p:nvPr>
        </p:nvSpPr>
        <p:spPr>
          <a:xfrm>
            <a:off x="311700" y="1013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525"/>
              <a:t>Sensors:</a:t>
            </a:r>
            <a:endParaRPr sz="1525"/>
          </a:p>
          <a:p>
            <a:pPr indent="-325437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25"/>
              <a:buChar char="●"/>
            </a:pPr>
            <a:r>
              <a:rPr lang="en" sz="1525"/>
              <a:t>Flex sensors:</a:t>
            </a:r>
            <a:endParaRPr sz="1525"/>
          </a:p>
          <a:p>
            <a:pPr indent="-30956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75"/>
              <a:buChar char="○"/>
            </a:pPr>
            <a:r>
              <a:rPr lang="en" sz="1275"/>
              <a:t>Direct</a:t>
            </a:r>
            <a:r>
              <a:rPr lang="en" sz="1275"/>
              <a:t> feedback on finger bending</a:t>
            </a:r>
            <a:endParaRPr sz="1275"/>
          </a:p>
          <a:p>
            <a:pPr indent="-30956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75"/>
              <a:buChar char="○"/>
            </a:pPr>
            <a:r>
              <a:rPr lang="en" sz="1275"/>
              <a:t>Straightforward</a:t>
            </a:r>
            <a:r>
              <a:rPr lang="en" sz="1275"/>
              <a:t> interaction with microcontroller by using input mapping</a:t>
            </a:r>
            <a:endParaRPr sz="1275"/>
          </a:p>
          <a:p>
            <a:pPr indent="-32543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25"/>
              <a:buChar char="●"/>
            </a:pPr>
            <a:r>
              <a:rPr lang="en" sz="1525"/>
              <a:t>MX2125 Memsic accelerometer: </a:t>
            </a:r>
            <a:endParaRPr sz="1525"/>
          </a:p>
          <a:p>
            <a:pPr indent="-30956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75"/>
              <a:buChar char="○"/>
            </a:pPr>
            <a:r>
              <a:rPr lang="en" sz="1275"/>
              <a:t>Measures tilt and acceleration</a:t>
            </a:r>
            <a:endParaRPr sz="1275"/>
          </a:p>
          <a:p>
            <a:pPr indent="-30956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75"/>
              <a:buChar char="○"/>
            </a:pPr>
            <a:r>
              <a:rPr lang="en" sz="1275"/>
              <a:t>Reliable</a:t>
            </a:r>
            <a:r>
              <a:rPr lang="en" sz="1275"/>
              <a:t> and </a:t>
            </a:r>
            <a:r>
              <a:rPr lang="en" sz="1275"/>
              <a:t>sensitive</a:t>
            </a:r>
            <a:r>
              <a:rPr lang="en" sz="1275"/>
              <a:t> for real-time control</a:t>
            </a:r>
            <a:endParaRPr sz="127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525"/>
              <a:t>Actuator:</a:t>
            </a:r>
            <a:endParaRPr sz="1525"/>
          </a:p>
          <a:p>
            <a:pPr indent="-325437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25"/>
              <a:buChar char="●"/>
            </a:pPr>
            <a:r>
              <a:rPr lang="en" sz="1525"/>
              <a:t>9g micro servo</a:t>
            </a:r>
            <a:endParaRPr sz="1525"/>
          </a:p>
          <a:p>
            <a:pPr indent="-30956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75"/>
              <a:buChar char="○"/>
            </a:pPr>
            <a:r>
              <a:rPr lang="en" sz="1275"/>
              <a:t>Lightweight and compact</a:t>
            </a:r>
            <a:endParaRPr sz="1275"/>
          </a:p>
          <a:p>
            <a:pPr indent="-30956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75"/>
              <a:buChar char="○"/>
            </a:pPr>
            <a:r>
              <a:rPr lang="en" sz="1275"/>
              <a:t>Adequate torque</a:t>
            </a:r>
            <a:endParaRPr sz="127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sz="1525"/>
          </a:p>
        </p:txBody>
      </p:sp>
      <p:sp>
        <p:nvSpPr>
          <p:cNvPr id="167" name="Google Shape;167;p25"/>
          <p:cNvSpPr txBox="1"/>
          <p:nvPr/>
        </p:nvSpPr>
        <p:spPr>
          <a:xfrm>
            <a:off x="4809875" y="1068425"/>
            <a:ext cx="3614400" cy="31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8"/>
              <a:buFont typeface="Arial"/>
              <a:buNone/>
            </a:pPr>
            <a:r>
              <a:rPr lang="en" sz="1525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Design:</a:t>
            </a:r>
            <a:endParaRPr sz="1525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25437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525"/>
              <a:buFont typeface="Source Sans Pro"/>
              <a:buChar char="●"/>
            </a:pPr>
            <a:r>
              <a:rPr lang="en" sz="1525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Gesture control</a:t>
            </a:r>
            <a:endParaRPr sz="1525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25437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25"/>
              <a:buFont typeface="Source Sans Pro"/>
              <a:buChar char="○"/>
            </a:pPr>
            <a:r>
              <a:rPr lang="en" sz="1275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Leverages natural hand movements</a:t>
            </a:r>
            <a:endParaRPr sz="1525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956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75"/>
              <a:buFont typeface="Source Sans Pro"/>
              <a:buChar char="○"/>
            </a:pPr>
            <a:r>
              <a:rPr lang="en" sz="1275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Reduces cognitive load</a:t>
            </a:r>
            <a:endParaRPr sz="1275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956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75"/>
              <a:buFont typeface="Source Sans Pro"/>
              <a:buChar char="●"/>
            </a:pPr>
            <a:r>
              <a:rPr lang="en" sz="1525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Hexapod</a:t>
            </a:r>
            <a:endParaRPr sz="1275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956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75"/>
              <a:buFont typeface="Source Sans Pro"/>
              <a:buChar char="○"/>
            </a:pPr>
            <a:r>
              <a:rPr lang="en" sz="1275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12 DOF </a:t>
            </a:r>
            <a:endParaRPr sz="1275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956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75"/>
              <a:buFont typeface="Source Sans Pro"/>
              <a:buChar char="○"/>
            </a:pPr>
            <a:r>
              <a:rPr lang="en" sz="1275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Stability and flexibility </a:t>
            </a:r>
            <a:endParaRPr sz="1275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688"/>
              <a:buFont typeface="Arial"/>
              <a:buNone/>
            </a:pPr>
            <a:r>
              <a:t/>
            </a:r>
            <a:endParaRPr sz="1525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38949" r="17807" t="36848"/>
          <a:stretch/>
        </p:blipFill>
        <p:spPr>
          <a:xfrm rot="10800000">
            <a:off x="7563376" y="2187149"/>
            <a:ext cx="1453974" cy="283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 rotWithShape="1">
          <a:blip r:embed="rId3">
            <a:alphaModFix/>
          </a:blip>
          <a:srcRect b="62747" l="13005" r="18289" t="13829"/>
          <a:stretch/>
        </p:blipFill>
        <p:spPr>
          <a:xfrm rot="10800000">
            <a:off x="4948026" y="3503149"/>
            <a:ext cx="2477199" cy="112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5"/>
          <p:cNvPicPr preferRelativeResize="0"/>
          <p:nvPr/>
        </p:nvPicPr>
        <p:blipFill rotWithShape="1">
          <a:blip r:embed="rId4">
            <a:alphaModFix/>
          </a:blip>
          <a:srcRect b="24699" l="21687" r="13612" t="27332"/>
          <a:stretch/>
        </p:blipFill>
        <p:spPr>
          <a:xfrm>
            <a:off x="3066100" y="3104625"/>
            <a:ext cx="1743775" cy="1723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Design - Hexapod</a:t>
            </a:r>
            <a:endParaRPr/>
          </a:p>
        </p:txBody>
      </p:sp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1304775" cy="186327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 txBox="1"/>
          <p:nvPr/>
        </p:nvSpPr>
        <p:spPr>
          <a:xfrm>
            <a:off x="491250" y="2881000"/>
            <a:ext cx="11769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Lower base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2900" y="1017725"/>
            <a:ext cx="1304780" cy="186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6"/>
          <p:cNvSpPr txBox="1"/>
          <p:nvPr/>
        </p:nvSpPr>
        <p:spPr>
          <a:xfrm>
            <a:off x="1861825" y="2881000"/>
            <a:ext cx="11769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Upper</a:t>
            </a:r>
            <a:r>
              <a:rPr lang="en" sz="1100">
                <a:solidFill>
                  <a:schemeClr val="dk2"/>
                </a:solidFill>
              </a:rPr>
              <a:t> base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7325" y="1017725"/>
            <a:ext cx="1304775" cy="186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/>
        </p:nvSpPr>
        <p:spPr>
          <a:xfrm>
            <a:off x="3331263" y="2881000"/>
            <a:ext cx="11769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Servo Bracket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400000">
            <a:off x="4539424" y="3392226"/>
            <a:ext cx="1855225" cy="134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6"/>
          <p:cNvSpPr txBox="1"/>
          <p:nvPr/>
        </p:nvSpPr>
        <p:spPr>
          <a:xfrm>
            <a:off x="1289975" y="3257725"/>
            <a:ext cx="117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Leg Components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400000">
            <a:off x="-126075" y="3695500"/>
            <a:ext cx="1733375" cy="85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00000" y="3408548"/>
            <a:ext cx="1512675" cy="158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752943" y="3319825"/>
            <a:ext cx="1922377" cy="16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5400000">
            <a:off x="4486176" y="1303299"/>
            <a:ext cx="1845950" cy="127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289986" y="4042495"/>
            <a:ext cx="1342525" cy="94861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/>
        </p:nvSpPr>
        <p:spPr>
          <a:xfrm>
            <a:off x="4961388" y="2809725"/>
            <a:ext cx="11769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Supports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12">
            <a:alphaModFix/>
          </a:blip>
          <a:srcRect b="0" l="0" r="0" t="25958"/>
          <a:stretch/>
        </p:blipFill>
        <p:spPr>
          <a:xfrm>
            <a:off x="6222950" y="1017724"/>
            <a:ext cx="2700902" cy="230209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6"/>
          <p:cNvSpPr txBox="1"/>
          <p:nvPr/>
        </p:nvSpPr>
        <p:spPr>
          <a:xfrm>
            <a:off x="7623825" y="2757825"/>
            <a:ext cx="772500" cy="317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Hexapod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set up</a:t>
            </a:r>
            <a:endParaRPr/>
          </a:p>
        </p:txBody>
      </p:sp>
      <p:pic>
        <p:nvPicPr>
          <p:cNvPr id="197" name="Google Shape;197;p27"/>
          <p:cNvPicPr preferRelativeResize="0"/>
          <p:nvPr/>
        </p:nvPicPr>
        <p:blipFill rotWithShape="1">
          <a:blip r:embed="rId3">
            <a:alphaModFix/>
          </a:blip>
          <a:srcRect b="0" l="18284" r="7657" t="0"/>
          <a:stretch/>
        </p:blipFill>
        <p:spPr>
          <a:xfrm>
            <a:off x="311700" y="1151575"/>
            <a:ext cx="2122276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3666224" y="390870"/>
            <a:ext cx="4006775" cy="5342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311700" y="180950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endParaRPr/>
          </a:p>
        </p:txBody>
      </p:sp>
      <p:pic>
        <p:nvPicPr>
          <p:cNvPr id="204" name="Google Shape;204;p28" title="WhatsApp Video 2024-12-16 at 11.02.46 A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625" y="804350"/>
            <a:ext cx="7367126" cy="414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/>
          <p:nvPr>
            <p:ph type="title"/>
          </p:nvPr>
        </p:nvSpPr>
        <p:spPr>
          <a:xfrm>
            <a:off x="490250" y="526350"/>
            <a:ext cx="6271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Overview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311700" y="33187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 </a:t>
            </a:r>
            <a:endParaRPr/>
          </a:p>
        </p:txBody>
      </p:sp>
      <p:sp>
        <p:nvSpPr>
          <p:cNvPr id="215" name="Google Shape;215;p30"/>
          <p:cNvSpPr txBox="1"/>
          <p:nvPr>
            <p:ph idx="1" type="body"/>
          </p:nvPr>
        </p:nvSpPr>
        <p:spPr>
          <a:xfrm>
            <a:off x="311700" y="1086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b="1" lang="en" sz="1300"/>
              <a:t>Gesture-Controlled Hexapods Using Wireless Technology</a:t>
            </a:r>
            <a:endParaRPr b="1" sz="1300"/>
          </a:p>
          <a:p>
            <a:pPr indent="-3111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300"/>
              <a:t>Employing devices like the </a:t>
            </a:r>
            <a:r>
              <a:rPr i="1" lang="en" sz="1300"/>
              <a:t>ATOM ESP32 Pico </a:t>
            </a:r>
            <a:r>
              <a:rPr lang="en" sz="1300"/>
              <a:t>and </a:t>
            </a:r>
            <a:r>
              <a:rPr i="1" lang="en" sz="1300"/>
              <a:t>IMU modules</a:t>
            </a:r>
            <a:r>
              <a:rPr lang="en" sz="1300"/>
              <a:t> to detect and interpret hand movements. </a:t>
            </a:r>
            <a:endParaRPr sz="1300"/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i="1" lang="en" sz="1300"/>
              <a:t>Intuitive Control:</a:t>
            </a:r>
            <a:r>
              <a:rPr lang="en" sz="1300"/>
              <a:t> Gesture-based systems enable natural interaction with robots, reducing the learning curve for users.</a:t>
            </a:r>
            <a:endParaRPr sz="1300"/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i="1" lang="en" sz="1300"/>
              <a:t>Wireless Operation</a:t>
            </a:r>
            <a:r>
              <a:rPr lang="en" sz="1300"/>
              <a:t>: The elimination of physical connections increases user mobility and operational flexibility.</a:t>
            </a:r>
            <a:endParaRPr sz="1300"/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i="1" lang="en" sz="1300"/>
              <a:t>Limitations </a:t>
            </a:r>
            <a:r>
              <a:rPr lang="en" sz="1300"/>
              <a:t>such as susceptibility to signal interference. </a:t>
            </a:r>
            <a:endParaRPr sz="1300"/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i="1" lang="en" sz="1300"/>
              <a:t>Challenges </a:t>
            </a:r>
            <a:r>
              <a:rPr lang="en" sz="1300"/>
              <a:t>in achieving precise gesture recognition have been reported, affecting system reliability and responsiveness.</a:t>
            </a:r>
            <a:endParaRPr sz="13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b="1" lang="en" sz="1300"/>
              <a:t>Intel’s Gesture-Controlled Spiderbots</a:t>
            </a:r>
            <a:endParaRPr b="1" sz="1300"/>
          </a:p>
          <a:p>
            <a:pPr indent="-3111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300"/>
              <a:t>Controlled through wearable devices equipped with accelerometers and gyroscopes. </a:t>
            </a:r>
            <a:endParaRPr sz="1300"/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i="1" lang="en" sz="1300"/>
              <a:t>Seamless Integration</a:t>
            </a:r>
            <a:r>
              <a:rPr lang="en" sz="1300"/>
              <a:t>: Wearable controllers provide an intuitive and ergonomic interface for real-time robot interaction.</a:t>
            </a:r>
            <a:endParaRPr sz="1300"/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i="1" lang="en" sz="1300"/>
              <a:t>Real-Time Responsiveness: </a:t>
            </a:r>
            <a:r>
              <a:rPr lang="en" sz="1300"/>
              <a:t>The system ensures immediate execution of user commands, enhancing the overall experience.</a:t>
            </a:r>
            <a:endParaRPr sz="1300"/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i="1" lang="en" sz="1300"/>
              <a:t>Drawbacks </a:t>
            </a:r>
            <a:r>
              <a:rPr lang="en" sz="1300"/>
              <a:t>include a limited gesture set, restricting the range of functionalities. </a:t>
            </a:r>
            <a:endParaRPr sz="1300"/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300"/>
              <a:t>Potential latency in gesture recognition, which may compromise real-time performance.</a:t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595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/>
              <a:t>Innovative Features and Unique Selling Proposition</a:t>
            </a:r>
            <a:endParaRPr sz="2600"/>
          </a:p>
        </p:txBody>
      </p:sp>
      <p:sp>
        <p:nvSpPr>
          <p:cNvPr id="221" name="Google Shape;22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Innovative Features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Gesture based control for hexapod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centric design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Unique Selling Proposition: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Expressive mobility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Customisable gestures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Problem statement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Features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About the solution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Product instructions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Advantages and disadvantages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Design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Workflow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Mathematics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Sensors, </a:t>
            </a:r>
            <a:r>
              <a:rPr lang="en"/>
              <a:t>actuators</a:t>
            </a:r>
            <a:r>
              <a:rPr lang="en"/>
              <a:t> and design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Prototype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Practical Overview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Related</a:t>
            </a:r>
            <a:r>
              <a:rPr lang="en"/>
              <a:t> work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Innovative features and Unique selling proposition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Cost analysis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Next steps and Conclusion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analysis</a:t>
            </a:r>
            <a:endParaRPr/>
          </a:p>
        </p:txBody>
      </p:sp>
      <p:graphicFrame>
        <p:nvGraphicFramePr>
          <p:cNvPr id="227" name="Google Shape;227;p32"/>
          <p:cNvGraphicFramePr/>
          <p:nvPr/>
        </p:nvGraphicFramePr>
        <p:xfrm>
          <a:off x="311700" y="1289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{DA5798CA-5684-463B-A6E4-0406EDE4154F}</a:tableStyleId>
              </a:tblPr>
              <a:tblGrid>
                <a:gridCol w="1868975"/>
                <a:gridCol w="864700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Component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Cost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BS2 with Board of education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9g Servo motors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$45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3D print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$14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Flex sensors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MX2125 accelerometer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$15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Miscellaneous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$15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graphicFrame>
        <p:nvGraphicFramePr>
          <p:cNvPr id="228" name="Google Shape;228;p32"/>
          <p:cNvGraphicFramePr/>
          <p:nvPr/>
        </p:nvGraphicFramePr>
        <p:xfrm>
          <a:off x="311700" y="3530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{DA5798CA-5684-463B-A6E4-0406EDE4154F}</a:tableStyleId>
              </a:tblPr>
              <a:tblGrid>
                <a:gridCol w="1552575"/>
                <a:gridCol w="1181100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Prototype Cost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$210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229" name="Google Shape;229;p32"/>
          <p:cNvSpPr txBox="1"/>
          <p:nvPr/>
        </p:nvSpPr>
        <p:spPr>
          <a:xfrm>
            <a:off x="786075" y="4122300"/>
            <a:ext cx="22593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Bill of Materials</a:t>
            </a:r>
            <a:endParaRPr sz="18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0" name="Google Shape;230;p32"/>
          <p:cNvSpPr txBox="1"/>
          <p:nvPr>
            <p:ph type="title"/>
          </p:nvPr>
        </p:nvSpPr>
        <p:spPr>
          <a:xfrm>
            <a:off x="4586400" y="4471200"/>
            <a:ext cx="4245900" cy="6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Cost  analysis  for  mass  production</a:t>
            </a:r>
            <a:endParaRPr b="0" sz="18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aphicFrame>
        <p:nvGraphicFramePr>
          <p:cNvPr id="231" name="Google Shape;231;p32"/>
          <p:cNvGraphicFramePr/>
          <p:nvPr/>
        </p:nvGraphicFramePr>
        <p:xfrm>
          <a:off x="4103425" y="44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{944A11CD-4083-482E-AB19-E902A8B4BC3D}</a:tableStyleId>
              </a:tblPr>
              <a:tblGrid>
                <a:gridCol w="2317425"/>
                <a:gridCol w="2317425"/>
              </a:tblGrid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Cost component 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Cost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Materials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$2,000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Actuators and sensors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$800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Manufacturing Labour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$500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Tooling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Compliance and testing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$300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Marketing and distribution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$200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Shipping and Packaging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Overhead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$300</a:t>
                      </a:r>
                      <a:endParaRPr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$4300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Advanced Wheelchair market price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$4365</a:t>
                      </a:r>
                      <a:endParaRPr b="1" sz="1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237" name="Google Shape;237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Working walk and turn sequences using inverse kinematics and dynamics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an 18 DOF hexapod with hand end effector for enhanced assistance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Live size with strong actuators for load bearing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60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43" name="Google Shape;243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/>
              <a:t>Revolutionize assistive technology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/>
              <a:t>Enhance mobility and self-expression for individuals with disabilities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/>
              <a:t>Solution combines stability and flexibility of hexapod with user friendly gesture based controls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/>
              <a:t>Challenging with respect to system complexity and energy efficiency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References</a:t>
            </a:r>
            <a:endParaRPr/>
          </a:p>
        </p:txBody>
      </p:sp>
      <p:sp>
        <p:nvSpPr>
          <p:cNvPr id="249" name="Google Shape;249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https://onlinelibrary.wiley.com/doi/full/10.1002/rob.22186</a:t>
            </a: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https://pmc.ncbi.nlm.nih.gov/articles/PMC9589936/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https://acrome.net/post/what-are-hexapod-robots-used-for</a:t>
            </a: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https://www.popsci.com/intels-ceo-unleashes-gesture-controlled-spiderbots/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https://www.thingiverse.com/thing:1021540#google_vignette</a:t>
            </a: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https://www.grandviewresearch.com/industry-analysis/personal-mobility-devices-market</a:t>
            </a: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https://www.cdc.gov/ncbddd/disabilityandhealth/infographic-disability-impacts-all.html</a:t>
            </a: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Basic Analog and Digital Version 1.3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BASIC Stamp Syntax and Reference Manual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Version 2.2 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What’s a Microcontroller? Version 3.0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300750" y="1152475"/>
            <a:ext cx="240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global </a:t>
            </a:r>
            <a:r>
              <a:rPr lang="en">
                <a:uFill>
                  <a:noFill/>
                </a:uFill>
                <a:hlinkClick r:id="rId3"/>
              </a:rPr>
              <a:t>personal mobility devices market size</a:t>
            </a:r>
            <a:r>
              <a:rPr lang="en"/>
              <a:t> was valued at </a:t>
            </a:r>
            <a:r>
              <a:rPr b="1" lang="en"/>
              <a:t>USD</a:t>
            </a:r>
            <a:r>
              <a:rPr lang="en"/>
              <a:t> </a:t>
            </a:r>
            <a:r>
              <a:rPr b="1" lang="en"/>
              <a:t>10.58 billion</a:t>
            </a:r>
            <a:r>
              <a:rPr lang="en"/>
              <a:t> in 2022 and is anticipated to expand at a compound annual growth rate (CAGR) of 6.8% from 2023 to 2030. 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68425"/>
            <a:ext cx="3160050" cy="399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2300" y="1068425"/>
            <a:ext cx="2979999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75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30"/>
              <a:buChar char="●"/>
            </a:pPr>
            <a:r>
              <a:rPr lang="en" sz="2029"/>
              <a:t>Gesture based control system</a:t>
            </a:r>
            <a:endParaRPr sz="2029"/>
          </a:p>
          <a:p>
            <a:pPr indent="-33591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0"/>
              <a:buChar char="○"/>
            </a:pPr>
            <a:r>
              <a:rPr lang="en" sz="1690"/>
              <a:t>Operated using a hand-mounted controller with accelerometers and flex sensors.</a:t>
            </a:r>
            <a:endParaRPr sz="1690"/>
          </a:p>
          <a:p>
            <a:pPr indent="-33591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0"/>
              <a:buChar char="○"/>
            </a:pPr>
            <a:r>
              <a:rPr lang="en" sz="1690"/>
              <a:t>Intuitive gestures mapped to different movements.</a:t>
            </a:r>
            <a:endParaRPr sz="1690"/>
          </a:p>
          <a:p>
            <a:pPr indent="-3575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30"/>
              <a:buChar char="●"/>
            </a:pPr>
            <a:r>
              <a:rPr lang="en" sz="2029"/>
              <a:t>Hexapod movement with high stability</a:t>
            </a:r>
            <a:endParaRPr sz="2029"/>
          </a:p>
          <a:p>
            <a:pPr indent="-33591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0"/>
              <a:buChar char="○"/>
            </a:pPr>
            <a:r>
              <a:rPr lang="en" sz="1690"/>
              <a:t>Capable of navigating uneven terrains, stairs, and slopes.</a:t>
            </a:r>
            <a:endParaRPr sz="1690"/>
          </a:p>
          <a:p>
            <a:pPr indent="-33591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0"/>
              <a:buChar char="○"/>
            </a:pPr>
            <a:r>
              <a:rPr lang="en" sz="1690"/>
              <a:t>Continuous support from multiple legs ensures safe operation.</a:t>
            </a:r>
            <a:endParaRPr sz="1690"/>
          </a:p>
          <a:p>
            <a:pPr indent="-3575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30"/>
              <a:buChar char="●"/>
            </a:pPr>
            <a:r>
              <a:rPr lang="en" sz="2029"/>
              <a:t>User centric device </a:t>
            </a:r>
            <a:endParaRPr sz="2029"/>
          </a:p>
          <a:p>
            <a:pPr indent="-33591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0"/>
              <a:buChar char="○"/>
            </a:pPr>
            <a:r>
              <a:rPr lang="en" sz="1690"/>
              <a:t>Customizable gestures and movements tailored to individual needs.</a:t>
            </a:r>
            <a:endParaRPr sz="1690"/>
          </a:p>
          <a:p>
            <a:pPr indent="-33591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0"/>
              <a:buChar char="○"/>
            </a:pPr>
            <a:r>
              <a:rPr lang="en" sz="1690"/>
              <a:t>Compact, wearable control interface for easy operation.</a:t>
            </a:r>
            <a:endParaRPr sz="1690"/>
          </a:p>
          <a:p>
            <a:pPr indent="-3575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30"/>
              <a:buChar char="●"/>
            </a:pPr>
            <a:r>
              <a:rPr lang="en" sz="2029"/>
              <a:t>Creative functionality </a:t>
            </a:r>
            <a:endParaRPr sz="2029"/>
          </a:p>
          <a:p>
            <a:pPr indent="-33591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0"/>
              <a:buChar char="○"/>
            </a:pPr>
            <a:r>
              <a:rPr lang="en" sz="1690"/>
              <a:t>Enables expressive movements such as dance, promoting creative expression for users.</a:t>
            </a:r>
            <a:endParaRPr sz="1690"/>
          </a:p>
          <a:p>
            <a:pPr indent="-33591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0"/>
              <a:buChar char="○"/>
            </a:pPr>
            <a:r>
              <a:rPr lang="en" sz="1690"/>
              <a:t>Encourages social interaction and boosts user confidence.</a:t>
            </a:r>
            <a:endParaRPr sz="1690"/>
          </a:p>
          <a:p>
            <a:pPr indent="0" lvl="0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935"/>
              <a:buFont typeface="Arial"/>
              <a:buNone/>
            </a:pPr>
            <a:r>
              <a:t/>
            </a:r>
            <a:endParaRPr sz="2029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2029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Safety features and instructions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09"/>
              <a:t>Safety </a:t>
            </a:r>
            <a:r>
              <a:rPr lang="en" sz="1409"/>
              <a:t>Features</a:t>
            </a:r>
            <a:r>
              <a:rPr lang="en" sz="1409"/>
              <a:t>:</a:t>
            </a:r>
            <a:endParaRPr sz="1409"/>
          </a:p>
          <a:p>
            <a:pPr indent="-289083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●"/>
            </a:pPr>
            <a:r>
              <a:rPr lang="en" sz="1409"/>
              <a:t>Hardware Safety Features:</a:t>
            </a:r>
            <a:endParaRPr sz="1409"/>
          </a:p>
          <a:p>
            <a:pPr indent="-289083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○"/>
            </a:pPr>
            <a:r>
              <a:rPr lang="en" sz="1409"/>
              <a:t>⁠Protection Against Overvoltage and Overcurrent</a:t>
            </a:r>
            <a:endParaRPr sz="1409"/>
          </a:p>
          <a:p>
            <a:pPr indent="-289083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●"/>
            </a:pPr>
            <a:r>
              <a:rPr lang="en" sz="1409"/>
              <a:t>Software Safety Features:</a:t>
            </a:r>
            <a:endParaRPr sz="1409"/>
          </a:p>
          <a:p>
            <a:pPr indent="-289083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○"/>
            </a:pPr>
            <a:r>
              <a:rPr lang="en" sz="1409"/>
              <a:t>Predefined Shutdown Position</a:t>
            </a:r>
            <a:endParaRPr sz="1409"/>
          </a:p>
          <a:p>
            <a:pPr indent="-289083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○"/>
            </a:pPr>
            <a:r>
              <a:rPr lang="en" sz="1409"/>
              <a:t>Invalid Input Handling and Noise Filtering</a:t>
            </a:r>
            <a:endParaRPr sz="1409"/>
          </a:p>
          <a:p>
            <a:pPr indent="-289083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○"/>
            </a:pPr>
            <a:r>
              <a:rPr lang="en" sz="1409"/>
              <a:t>Motor Control Safety</a:t>
            </a:r>
            <a:endParaRPr sz="140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09"/>
              <a:t>Instantaneous Shutdown Procedure:</a:t>
            </a:r>
            <a:endParaRPr sz="1409"/>
          </a:p>
          <a:p>
            <a:pPr indent="-289083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●"/>
            </a:pPr>
            <a:r>
              <a:rPr lang="en" sz="1409"/>
              <a:t> When a thumbs down gesture is made by the user - the robot immediately shuts down and can only be used if restarted.</a:t>
            </a:r>
            <a:endParaRPr sz="140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409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09"/>
              <a:t>Guidelines for safe and accurate usage:</a:t>
            </a:r>
            <a:endParaRPr sz="1409"/>
          </a:p>
          <a:p>
            <a:pPr indent="-289083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●"/>
            </a:pPr>
            <a:r>
              <a:rPr lang="en" sz="1409"/>
              <a:t>Correct Finger Placement</a:t>
            </a:r>
            <a:endParaRPr sz="1409"/>
          </a:p>
          <a:p>
            <a:pPr indent="-289083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●"/>
            </a:pPr>
            <a:r>
              <a:rPr lang="en" sz="1409"/>
              <a:t>Avoid Rapid or Forceful Movements</a:t>
            </a:r>
            <a:endParaRPr sz="1409"/>
          </a:p>
          <a:p>
            <a:pPr indent="-289083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●"/>
            </a:pPr>
            <a:r>
              <a:rPr lang="en" sz="1409"/>
              <a:t>Maintain Clear Operating Environment</a:t>
            </a:r>
            <a:endParaRPr sz="1409"/>
          </a:p>
          <a:p>
            <a:pPr indent="-289083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52"/>
              <a:buFont typeface="Arial"/>
              <a:buChar char="●"/>
            </a:pPr>
            <a:r>
              <a:rPr lang="en" sz="1409"/>
              <a:t>Regular System Calibration</a:t>
            </a:r>
            <a:endParaRPr sz="952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Advantages 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Enhanced mobility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opportunities for expression (Ex: Dance)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Stability and redundancy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Customization (tailorable to individual needs - speed, </a:t>
            </a:r>
            <a:r>
              <a:rPr lang="en"/>
              <a:t>stability</a:t>
            </a:r>
            <a:r>
              <a:rPr lang="en"/>
              <a:t> and movement range)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User-friendly (natural gesture control makes it easy to learn and is more subtle)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755075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Complexity (Design and control system)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Energy consumption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Scalability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Market </a:t>
            </a:r>
            <a:r>
              <a:rPr lang="en"/>
              <a:t>acceptance</a:t>
            </a:r>
            <a:endParaRPr/>
          </a:p>
        </p:txBody>
      </p:sp>
      <p:sp>
        <p:nvSpPr>
          <p:cNvPr id="93" name="Google Shape;93;p18"/>
          <p:cNvSpPr txBox="1"/>
          <p:nvPr>
            <p:ph type="title"/>
          </p:nvPr>
        </p:nvSpPr>
        <p:spPr>
          <a:xfrm>
            <a:off x="4755075" y="445025"/>
            <a:ext cx="42603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Disadvantages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</a:t>
            </a:r>
            <a:endParaRPr/>
          </a:p>
        </p:txBody>
      </p:sp>
      <p:grpSp>
        <p:nvGrpSpPr>
          <p:cNvPr id="104" name="Google Shape;104;p20"/>
          <p:cNvGrpSpPr/>
          <p:nvPr/>
        </p:nvGrpSpPr>
        <p:grpSpPr>
          <a:xfrm>
            <a:off x="323525" y="1986800"/>
            <a:ext cx="2952113" cy="1525200"/>
            <a:chOff x="323525" y="1986800"/>
            <a:chExt cx="2952113" cy="1525200"/>
          </a:xfrm>
        </p:grpSpPr>
        <p:sp>
          <p:nvSpPr>
            <p:cNvPr id="105" name="Google Shape;105;p20"/>
            <p:cNvSpPr txBox="1"/>
            <p:nvPr/>
          </p:nvSpPr>
          <p:spPr>
            <a:xfrm>
              <a:off x="323525" y="1986800"/>
              <a:ext cx="2124000" cy="152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Roboto"/>
                  <a:ea typeface="Roboto"/>
                  <a:cs typeface="Roboto"/>
                  <a:sym typeface="Roboto"/>
                </a:rPr>
                <a:t>Sense</a:t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Using flex sensors for finger movement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Using Memsic 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accelerometer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 for tilt measurement in x and y direction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6" name="Google Shape;106;p20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cap="flat" cmpd="sng" w="9525">
              <a:solidFill>
                <a:srgbClr val="9325A5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07" name="Google Shape;107;p20"/>
          <p:cNvGrpSpPr/>
          <p:nvPr/>
        </p:nvGrpSpPr>
        <p:grpSpPr>
          <a:xfrm>
            <a:off x="5209838" y="1060350"/>
            <a:ext cx="3610650" cy="1289700"/>
            <a:chOff x="5209838" y="1060350"/>
            <a:chExt cx="3610650" cy="1289700"/>
          </a:xfrm>
        </p:grpSpPr>
        <p:sp>
          <p:nvSpPr>
            <p:cNvPr id="108" name="Google Shape;108;p20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"/>
                  <a:ea typeface="Roboto"/>
                  <a:cs typeface="Roboto"/>
                  <a:sym typeface="Roboto"/>
                </a:rPr>
                <a:t>Actuate</a:t>
              </a:r>
              <a:endParaRPr b="1"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Servo states outputted as PWM signals to servos for actuation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9" name="Google Shape;109;p20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56156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10" name="Google Shape;110;p20"/>
          <p:cNvGrpSpPr/>
          <p:nvPr/>
        </p:nvGrpSpPr>
        <p:grpSpPr>
          <a:xfrm>
            <a:off x="5209838" y="3020450"/>
            <a:ext cx="3610650" cy="1289700"/>
            <a:chOff x="5209838" y="3020450"/>
            <a:chExt cx="3610650" cy="1289700"/>
          </a:xfrm>
        </p:grpSpPr>
        <p:sp>
          <p:nvSpPr>
            <p:cNvPr id="111" name="Google Shape;111;p20"/>
            <p:cNvSpPr txBox="1"/>
            <p:nvPr/>
          </p:nvSpPr>
          <p:spPr>
            <a:xfrm>
              <a:off x="6696488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"/>
                  <a:ea typeface="Roboto"/>
                  <a:cs typeface="Roboto"/>
                  <a:sym typeface="Roboto"/>
                </a:rPr>
                <a:t>Sequence</a:t>
              </a:r>
              <a:endParaRPr b="1"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Converting analog (flex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sensors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) and digital (accelerometer) input sensor values into servo states by mapping it to different position sequences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12" name="Google Shape;112;p20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771E86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13" name="Google Shape;113;p20"/>
          <p:cNvGrpSpPr/>
          <p:nvPr/>
        </p:nvGrpSpPr>
        <p:grpSpPr>
          <a:xfrm>
            <a:off x="2662213" y="728463"/>
            <a:ext cx="3814835" cy="3790597"/>
            <a:chOff x="2662213" y="676344"/>
            <a:chExt cx="3814835" cy="3790597"/>
          </a:xfrm>
        </p:grpSpPr>
        <p:sp>
          <p:nvSpPr>
            <p:cNvPr id="114" name="Google Shape;114;p20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fmla="val 12622480" name="adj1"/>
                <a:gd fmla="val 19781569" name="adj2"/>
                <a:gd fmla="val 20773" name="adj3"/>
              </a:avLst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0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fmla="val 12622480" name="adj1"/>
                <a:gd fmla="val 19662822" name="adj2"/>
                <a:gd fmla="val 20729" name="adj3"/>
              </a:avLst>
            </a:prstGeom>
            <a:solidFill>
              <a:srgbClr val="77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0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fmla="val 12622480" name="adj1"/>
                <a:gd fmla="val 19703271" name="adj2"/>
                <a:gd fmla="val 20851" name="adj3"/>
              </a:avLst>
            </a:prstGeom>
            <a:solidFill>
              <a:srgbClr val="93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" name="Google Shape;117;p20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118" name="Google Shape;118;p20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9325A5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20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9325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" name="Google Shape;120;p20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121" name="Google Shape;121;p20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561561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20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5615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" name="Google Shape;123;p20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124" name="Google Shape;124;p20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771E86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20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771E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6" name="Google Shape;126;p20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20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8" name="Google Shape;128;p20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3" y="259500"/>
            <a:ext cx="9100675" cy="447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 txBox="1"/>
          <p:nvPr>
            <p:ph type="title"/>
          </p:nvPr>
        </p:nvSpPr>
        <p:spPr>
          <a:xfrm>
            <a:off x="6326700" y="3114075"/>
            <a:ext cx="2817300" cy="11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Electronic circuit diagram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